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2" r:id="rId2"/>
    <p:sldId id="316" r:id="rId3"/>
    <p:sldId id="319" r:id="rId4"/>
    <p:sldId id="318" r:id="rId5"/>
    <p:sldId id="317" r:id="rId6"/>
    <p:sldId id="320" r:id="rId7"/>
    <p:sldId id="321" r:id="rId8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6699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119" autoAdjust="0"/>
  </p:normalViewPr>
  <p:slideViewPr>
    <p:cSldViewPr>
      <p:cViewPr varScale="1">
        <p:scale>
          <a:sx n="49" d="100"/>
          <a:sy n="49" d="100"/>
        </p:scale>
        <p:origin x="-1291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18DD5-9DED-45CB-AAB8-D3453591BC00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A370A1-41E0-455C-AD89-91A1B0CFF4A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676769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B1C15-6C8C-4F72-A12C-82BC78330A48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AD4717-200D-4D5D-BC2C-6F1485FD619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29905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61429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73675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23381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41214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80103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97133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3583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37723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02239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45386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6500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F7A65-B936-43CF-B564-C89F5F4FE8E2}" type="datetimeFigureOut">
              <a:rPr lang="en-NZ" smtClean="0"/>
              <a:t>11/10/2015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66153-46CC-4D60-88E9-D16B50A4E93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98104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hyperlink" Target="http://www.catholic.org.nz/_uploads/_cknw/files/Catholic%20education%20of%20school-age%20children%20-%20electronic%20version%20ISBN%20978-0-473-27170-1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NZ" dirty="0" smtClean="0"/>
          </a:p>
          <a:p>
            <a:pPr marL="0" indent="0" algn="ctr">
              <a:buNone/>
            </a:pPr>
            <a:r>
              <a:rPr lang="en-NZ" sz="4400" b="1" dirty="0" smtClean="0"/>
              <a:t>Parent Education </a:t>
            </a:r>
          </a:p>
          <a:p>
            <a:pPr marL="0" indent="0" algn="ctr">
              <a:buNone/>
            </a:pPr>
            <a:r>
              <a:rPr lang="en-NZ" sz="4400" b="1" dirty="0" smtClean="0"/>
              <a:t>SPECIAL CATHOLIC CHARACTER </a:t>
            </a:r>
            <a:endParaRPr lang="en-NZ" sz="4400" b="1" dirty="0"/>
          </a:p>
          <a:p>
            <a:pPr marL="0" indent="0" algn="ctr">
              <a:buNone/>
            </a:pPr>
            <a:r>
              <a:rPr lang="en-NZ" sz="4400" b="1" dirty="0" smtClean="0"/>
              <a:t>and </a:t>
            </a:r>
          </a:p>
          <a:p>
            <a:pPr marL="0" indent="0" algn="ctr">
              <a:buNone/>
            </a:pPr>
            <a:r>
              <a:rPr lang="en-NZ" sz="4400" b="1" dirty="0" smtClean="0"/>
              <a:t>RE CURRICULUM</a:t>
            </a:r>
          </a:p>
          <a:p>
            <a:pPr marL="0" indent="0" algn="ctr">
              <a:buNone/>
            </a:pPr>
            <a:endParaRPr lang="en-NZ" sz="3500" b="1" dirty="0" smtClean="0"/>
          </a:p>
          <a:p>
            <a:pPr marL="0" indent="0" algn="ctr">
              <a:buNone/>
            </a:pPr>
            <a:r>
              <a:rPr lang="en-NZ" sz="2000" b="1" i="1" dirty="0" smtClean="0"/>
              <a:t>Empowered today for tomorrow’s World</a:t>
            </a:r>
            <a:endParaRPr lang="en-NZ" sz="2000" b="1" i="1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6633"/>
            <a:ext cx="2295067" cy="2016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0832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NZ" dirty="0" smtClean="0"/>
          </a:p>
          <a:p>
            <a:pPr marL="0" indent="0" algn="ctr">
              <a:buNone/>
            </a:pPr>
            <a:r>
              <a:rPr lang="en-NZ" b="1" dirty="0" smtClean="0"/>
              <a:t>SPECIAL CATHOLIC CHARACTER OF A SCHOOL </a:t>
            </a:r>
          </a:p>
          <a:p>
            <a:pPr marL="0" indent="0">
              <a:buNone/>
            </a:pPr>
            <a:r>
              <a:rPr lang="en-NZ" sz="2400" b="1" i="1" dirty="0" smtClean="0"/>
              <a:t>The Nature of the Catholic School…</a:t>
            </a:r>
          </a:p>
          <a:p>
            <a:pPr marL="0" indent="0">
              <a:buNone/>
            </a:pPr>
            <a:r>
              <a:rPr lang="en-NZ" sz="2400" dirty="0" smtClean="0"/>
              <a:t>Reflects the deepest nature/responsibility of the church to…</a:t>
            </a:r>
          </a:p>
          <a:p>
            <a:pPr>
              <a:buFont typeface="Arial" charset="0"/>
              <a:buChar char="•"/>
            </a:pPr>
            <a:r>
              <a:rPr lang="en-NZ" sz="2400" dirty="0"/>
              <a:t>p</a:t>
            </a:r>
            <a:r>
              <a:rPr lang="en-NZ" sz="2400" dirty="0" smtClean="0"/>
              <a:t>roclaim the Word of God </a:t>
            </a:r>
            <a:r>
              <a:rPr lang="en-NZ" sz="1600" i="1" dirty="0" smtClean="0"/>
              <a:t>(</a:t>
            </a:r>
            <a:r>
              <a:rPr lang="en-NZ" sz="1600" i="1" dirty="0" err="1" smtClean="0"/>
              <a:t>Kergma-Martyria</a:t>
            </a:r>
            <a:r>
              <a:rPr lang="en-NZ" sz="1600" i="1" dirty="0" smtClean="0"/>
              <a:t>)</a:t>
            </a:r>
          </a:p>
          <a:p>
            <a:pPr>
              <a:buFont typeface="Arial" charset="0"/>
              <a:buChar char="•"/>
            </a:pPr>
            <a:r>
              <a:rPr lang="en-NZ" sz="2400" dirty="0"/>
              <a:t>c</a:t>
            </a:r>
            <a:r>
              <a:rPr lang="en-NZ" sz="2400" dirty="0" smtClean="0"/>
              <a:t>elebrate the Sacraments </a:t>
            </a:r>
            <a:r>
              <a:rPr lang="en-NZ" sz="1600" i="1" dirty="0" smtClean="0"/>
              <a:t>(</a:t>
            </a:r>
            <a:r>
              <a:rPr lang="en-NZ" sz="1600" i="1" dirty="0" err="1" smtClean="0"/>
              <a:t>Leitourgia</a:t>
            </a:r>
            <a:r>
              <a:rPr lang="en-NZ" sz="1600" i="1" dirty="0" smtClean="0"/>
              <a:t>)</a:t>
            </a:r>
          </a:p>
          <a:p>
            <a:pPr>
              <a:buFont typeface="Arial" charset="0"/>
              <a:buChar char="•"/>
            </a:pPr>
            <a:r>
              <a:rPr lang="en-NZ" sz="2400" dirty="0"/>
              <a:t>e</a:t>
            </a:r>
            <a:r>
              <a:rPr lang="en-NZ" sz="2400" dirty="0" smtClean="0"/>
              <a:t>xercise the Ministry of Charity </a:t>
            </a:r>
            <a:r>
              <a:rPr lang="en-NZ" sz="1600" i="1" dirty="0" smtClean="0"/>
              <a:t>(</a:t>
            </a:r>
            <a:r>
              <a:rPr lang="en-NZ" sz="1600" i="1" dirty="0" err="1" smtClean="0"/>
              <a:t>Diokonia</a:t>
            </a:r>
            <a:r>
              <a:rPr lang="en-NZ" sz="1600" i="1" dirty="0" smtClean="0"/>
              <a:t>)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6633"/>
            <a:ext cx="2295067" cy="201622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2411760" y="5949280"/>
            <a:ext cx="4059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NZ" b="1" i="1" dirty="0"/>
              <a:t>Empowered today for tomorrow’s World</a:t>
            </a:r>
          </a:p>
        </p:txBody>
      </p:sp>
    </p:spTree>
    <p:extLst>
      <p:ext uri="{BB962C8B-B14F-4D97-AF65-F5344CB8AC3E}">
        <p14:creationId xmlns:p14="http://schemas.microsoft.com/office/powerpoint/2010/main" val="132748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68863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NZ" b="1" i="1" dirty="0" smtClean="0"/>
              <a:t>Therefore Catholic </a:t>
            </a:r>
            <a:r>
              <a:rPr lang="en-NZ" b="1" i="1" dirty="0"/>
              <a:t>Schools are </a:t>
            </a:r>
            <a:endParaRPr lang="en-NZ" b="1" i="1" dirty="0" smtClean="0"/>
          </a:p>
          <a:p>
            <a:pPr marL="0" indent="0">
              <a:buNone/>
            </a:pPr>
            <a:r>
              <a:rPr lang="en-NZ" b="1" i="1" dirty="0" smtClean="0"/>
              <a:t>ecclesial </a:t>
            </a:r>
            <a:r>
              <a:rPr lang="en-NZ" b="1" i="1" dirty="0"/>
              <a:t>entities because they </a:t>
            </a:r>
            <a:endParaRPr lang="en-NZ" b="1" i="1" dirty="0" smtClean="0"/>
          </a:p>
          <a:p>
            <a:pPr marL="0" indent="0">
              <a:buNone/>
            </a:pPr>
            <a:r>
              <a:rPr lang="en-NZ" b="1" i="1" dirty="0" smtClean="0"/>
              <a:t>reflect </a:t>
            </a:r>
            <a:r>
              <a:rPr lang="en-NZ" b="1" i="1" dirty="0"/>
              <a:t>the nature of the </a:t>
            </a:r>
            <a:r>
              <a:rPr lang="en-NZ" b="1" i="1" dirty="0" smtClean="0"/>
              <a:t>church…..   </a:t>
            </a:r>
            <a:r>
              <a:rPr lang="en-NZ" b="1" i="1" dirty="0"/>
              <a:t>b</a:t>
            </a:r>
            <a:r>
              <a:rPr lang="en-NZ" b="1" i="1" dirty="0" smtClean="0"/>
              <a:t>ecause they…</a:t>
            </a:r>
          </a:p>
          <a:p>
            <a:pPr>
              <a:buFont typeface="Arial" charset="0"/>
              <a:buChar char="•"/>
            </a:pPr>
            <a:r>
              <a:rPr lang="en-NZ" sz="2400" b="1" dirty="0" smtClean="0"/>
              <a:t>Spread the Word of God</a:t>
            </a:r>
            <a:r>
              <a:rPr lang="en-NZ" sz="2400" dirty="0" smtClean="0"/>
              <a:t>…. Through its programmes and activities</a:t>
            </a:r>
          </a:p>
          <a:p>
            <a:pPr>
              <a:buFont typeface="Arial" charset="0"/>
              <a:buChar char="•"/>
            </a:pPr>
            <a:r>
              <a:rPr lang="en-NZ" sz="2400" b="1" dirty="0" smtClean="0"/>
              <a:t>Celebrate the Sacraments</a:t>
            </a:r>
            <a:r>
              <a:rPr lang="en-NZ" sz="2400" dirty="0" smtClean="0"/>
              <a:t>…. School Masses, Reconciliation, </a:t>
            </a:r>
            <a:r>
              <a:rPr lang="en-NZ" sz="2400" dirty="0"/>
              <a:t>a</a:t>
            </a:r>
            <a:r>
              <a:rPr lang="en-NZ" sz="2400" dirty="0" smtClean="0"/>
              <a:t>ssisting the parish with programmes, staff, resources.</a:t>
            </a:r>
          </a:p>
          <a:p>
            <a:pPr>
              <a:buFont typeface="Arial" charset="0"/>
              <a:buChar char="•"/>
            </a:pPr>
            <a:r>
              <a:rPr lang="en-NZ" sz="2400" b="1" dirty="0" smtClean="0"/>
              <a:t>Carry out works of Charity</a:t>
            </a:r>
            <a:r>
              <a:rPr lang="en-NZ" sz="2400" dirty="0" smtClean="0"/>
              <a:t>….  Pastoral care, opportunity for all, support Mission, Vinnies.</a:t>
            </a:r>
          </a:p>
          <a:p>
            <a:pPr marL="0" indent="0">
              <a:buNone/>
            </a:pPr>
            <a:endParaRPr lang="en-NZ" sz="2400" dirty="0" smtClean="0"/>
          </a:p>
          <a:p>
            <a:pPr marL="0" indent="0" algn="ctr">
              <a:buNone/>
            </a:pPr>
            <a:r>
              <a:rPr lang="en-NZ" b="1" i="1" dirty="0" smtClean="0"/>
              <a:t>“Catholic Schools participate in the evangelising mission of the Church.”  </a:t>
            </a:r>
            <a:endParaRPr lang="en-NZ" b="1" i="1" dirty="0"/>
          </a:p>
          <a:p>
            <a:pPr marL="0" lvl="0" indent="0" algn="ctr">
              <a:buNone/>
            </a:pPr>
            <a:endParaRPr lang="en-NZ" sz="2000" b="1" i="1" dirty="0" smtClean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en-NZ" sz="2000" b="1" i="1" dirty="0" smtClean="0">
                <a:solidFill>
                  <a:prstClr val="black"/>
                </a:solidFill>
              </a:rPr>
              <a:t>Empowered </a:t>
            </a:r>
            <a:r>
              <a:rPr lang="en-NZ" sz="2000" b="1" i="1" dirty="0">
                <a:solidFill>
                  <a:prstClr val="black"/>
                </a:solidFill>
              </a:rPr>
              <a:t>today for tomorrow’s World</a:t>
            </a:r>
          </a:p>
          <a:p>
            <a:pPr marL="0" indent="0">
              <a:buNone/>
            </a:pPr>
            <a:endParaRPr lang="en-NZ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6633"/>
            <a:ext cx="1863019" cy="16561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138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6633"/>
            <a:ext cx="1863019" cy="165618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6048672"/>
          </a:xfrm>
        </p:spPr>
        <p:txBody>
          <a:bodyPr/>
          <a:lstStyle/>
          <a:p>
            <a:pPr marL="0" indent="0">
              <a:buNone/>
            </a:pPr>
            <a:r>
              <a:rPr lang="en-NZ" b="1" dirty="0" smtClean="0"/>
              <a:t>The Goals of the Catholic School…</a:t>
            </a:r>
          </a:p>
          <a:p>
            <a:pPr marL="0" indent="0">
              <a:buNone/>
            </a:pPr>
            <a:endParaRPr lang="en-NZ" b="1" dirty="0" smtClean="0"/>
          </a:p>
          <a:p>
            <a:pPr marL="0" indent="0">
              <a:buNone/>
            </a:pPr>
            <a:r>
              <a:rPr lang="en-NZ" sz="2400" i="1" dirty="0" smtClean="0"/>
              <a:t>“Communicating Christ, of helping to form Christ in the lives of others.”  </a:t>
            </a:r>
            <a:r>
              <a:rPr lang="en-NZ" sz="1600" i="1" dirty="0" smtClean="0"/>
              <a:t>(Blessed John Paul II, Message to the Catholic Educational Association of the United </a:t>
            </a:r>
          </a:p>
          <a:p>
            <a:pPr marL="0" indent="0">
              <a:buNone/>
            </a:pPr>
            <a:r>
              <a:rPr lang="en-NZ" sz="1600" i="1" dirty="0" smtClean="0"/>
              <a:t>                         States, 1979)</a:t>
            </a:r>
          </a:p>
          <a:p>
            <a:pPr marL="0" indent="0">
              <a:buNone/>
            </a:pPr>
            <a:r>
              <a:rPr lang="en-NZ" sz="2400" i="1" dirty="0" smtClean="0"/>
              <a:t>“First and foremost every Catholic educational institution is a place to encounter the living God who in Jesus Christ reveals his transforming love and truth.” </a:t>
            </a:r>
            <a:r>
              <a:rPr lang="en-NZ" sz="1600" i="1" dirty="0" smtClean="0"/>
              <a:t>(Pope Benedict XVI, Address to Catholic Educators in </a:t>
            </a:r>
          </a:p>
          <a:p>
            <a:pPr marL="0" indent="0">
              <a:buNone/>
            </a:pPr>
            <a:r>
              <a:rPr lang="en-NZ" sz="1600" i="1" dirty="0" smtClean="0"/>
              <a:t>                                                                                  the United States, 2008)</a:t>
            </a:r>
          </a:p>
          <a:p>
            <a:pPr marL="0" indent="0">
              <a:buNone/>
            </a:pPr>
            <a:endParaRPr lang="en-NZ" sz="2400" i="1" dirty="0" smtClean="0"/>
          </a:p>
          <a:p>
            <a:pPr>
              <a:buFont typeface="Arial" charset="0"/>
              <a:buChar char="•"/>
            </a:pPr>
            <a:r>
              <a:rPr lang="en-NZ" sz="2400" dirty="0" smtClean="0"/>
              <a:t>Fostering an ‘encounter‘ with Christ is an essential function</a:t>
            </a:r>
          </a:p>
          <a:p>
            <a:pPr>
              <a:buFont typeface="Arial" charset="0"/>
              <a:buChar char="•"/>
            </a:pPr>
            <a:r>
              <a:rPr lang="en-NZ" sz="2400" dirty="0" smtClean="0"/>
              <a:t>Encounter  &gt;&gt;&gt;  growth in knowledge &gt;&gt;&gt; Christian witness</a:t>
            </a:r>
            <a:endParaRPr lang="en-NZ" sz="2400" dirty="0"/>
          </a:p>
        </p:txBody>
      </p:sp>
      <p:sp>
        <p:nvSpPr>
          <p:cNvPr id="3" name="Rectangle 2"/>
          <p:cNvSpPr/>
          <p:nvPr/>
        </p:nvSpPr>
        <p:spPr>
          <a:xfrm>
            <a:off x="2483768" y="6165304"/>
            <a:ext cx="4059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NZ" b="1" i="1" dirty="0"/>
              <a:t>Empowered today for tomorrow’s World</a:t>
            </a:r>
          </a:p>
        </p:txBody>
      </p:sp>
    </p:spTree>
    <p:extLst>
      <p:ext uri="{BB962C8B-B14F-4D97-AF65-F5344CB8AC3E}">
        <p14:creationId xmlns:p14="http://schemas.microsoft.com/office/powerpoint/2010/main" val="245663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44724"/>
            <a:ext cx="8229600" cy="5652628"/>
          </a:xfrm>
        </p:spPr>
        <p:txBody>
          <a:bodyPr/>
          <a:lstStyle/>
          <a:p>
            <a:pPr marL="0" indent="0">
              <a:buNone/>
            </a:pPr>
            <a:r>
              <a:rPr lang="en-NZ" b="1" dirty="0" smtClean="0"/>
              <a:t>Catholic Schools in </a:t>
            </a:r>
            <a:r>
              <a:rPr lang="en-NZ" b="1" dirty="0" err="1" smtClean="0"/>
              <a:t>Aotearoa</a:t>
            </a:r>
            <a:r>
              <a:rPr lang="en-NZ" b="1" dirty="0" smtClean="0"/>
              <a:t>/NZ</a:t>
            </a:r>
          </a:p>
          <a:p>
            <a:pPr marL="0" indent="0">
              <a:buNone/>
            </a:pPr>
            <a:endParaRPr lang="en-NZ" sz="1600" b="1" dirty="0" smtClean="0"/>
          </a:p>
          <a:p>
            <a:pPr>
              <a:buFont typeface="Arial" charset="0"/>
              <a:buChar char="•"/>
            </a:pPr>
            <a:r>
              <a:rPr lang="en-NZ" sz="2000" dirty="0" smtClean="0"/>
              <a:t>1838 : Bishop </a:t>
            </a:r>
            <a:r>
              <a:rPr lang="en-NZ" sz="2000" dirty="0" err="1" smtClean="0"/>
              <a:t>Pompallier</a:t>
            </a:r>
            <a:r>
              <a:rPr lang="en-NZ" sz="2000" dirty="0" smtClean="0"/>
              <a:t> / missionaries – education for Maori</a:t>
            </a:r>
          </a:p>
          <a:p>
            <a:pPr>
              <a:buFont typeface="Arial" charset="0"/>
              <a:buChar char="•"/>
            </a:pPr>
            <a:r>
              <a:rPr lang="en-NZ" sz="2000" dirty="0" smtClean="0"/>
              <a:t>1840 : 1</a:t>
            </a:r>
            <a:r>
              <a:rPr lang="en-NZ" sz="2000" baseline="30000" dirty="0" smtClean="0"/>
              <a:t>st</a:t>
            </a:r>
            <a:r>
              <a:rPr lang="en-NZ" sz="2000" dirty="0" smtClean="0"/>
              <a:t> School – there were no </a:t>
            </a:r>
            <a:r>
              <a:rPr lang="en-NZ" sz="2000" dirty="0" err="1" smtClean="0"/>
              <a:t>Govt</a:t>
            </a:r>
            <a:r>
              <a:rPr lang="en-NZ" sz="2000" dirty="0" smtClean="0"/>
              <a:t> schools – </a:t>
            </a:r>
            <a:r>
              <a:rPr lang="en-NZ" sz="2000" dirty="0" err="1" smtClean="0"/>
              <a:t>Govt</a:t>
            </a:r>
            <a:r>
              <a:rPr lang="en-NZ" sz="2000" dirty="0" smtClean="0"/>
              <a:t> provided funding to ‘church’ schools</a:t>
            </a:r>
          </a:p>
          <a:p>
            <a:pPr>
              <a:buFont typeface="Arial" charset="0"/>
              <a:buChar char="•"/>
            </a:pPr>
            <a:r>
              <a:rPr lang="en-NZ" sz="2000" dirty="0" smtClean="0"/>
              <a:t>1877 : Secularization - funding withdrawn from all church schools – </a:t>
            </a:r>
            <a:r>
              <a:rPr lang="en-NZ" sz="2000" dirty="0" err="1" smtClean="0"/>
              <a:t>Govt</a:t>
            </a:r>
            <a:r>
              <a:rPr lang="en-NZ" sz="2000" dirty="0" smtClean="0"/>
              <a:t> schools</a:t>
            </a:r>
          </a:p>
          <a:p>
            <a:pPr>
              <a:buFont typeface="Arial" charset="0"/>
              <a:buChar char="•"/>
            </a:pPr>
            <a:r>
              <a:rPr lang="en-NZ" sz="2000" dirty="0" smtClean="0"/>
              <a:t>1950’s-1970’s : Pressures on Catholic Schools – resourcing/debt. Dropping vocations priesthood/religious life – Lay staff being appointed as teachers System in danger of collapse</a:t>
            </a:r>
          </a:p>
          <a:p>
            <a:pPr>
              <a:buFont typeface="Arial" charset="0"/>
              <a:buChar char="•"/>
            </a:pPr>
            <a:r>
              <a:rPr lang="en-NZ" sz="2000" dirty="0" smtClean="0"/>
              <a:t>1975 : Integration Act passed – each school has an integration agreement.</a:t>
            </a:r>
          </a:p>
          <a:p>
            <a:pPr marL="0" indent="0">
              <a:buNone/>
            </a:pPr>
            <a:r>
              <a:rPr lang="en-NZ" sz="2000" dirty="0" smtClean="0"/>
              <a:t>                  Conditional on the legal safeguarding of Catholic identity.</a:t>
            </a:r>
          </a:p>
          <a:p>
            <a:pPr>
              <a:buFont typeface="Arial" charset="0"/>
              <a:buChar char="•"/>
            </a:pPr>
            <a:r>
              <a:rPr lang="en-NZ" sz="2000" dirty="0" smtClean="0"/>
              <a:t>2013 : 238 schools – still substantial challenges as our schools also face </a:t>
            </a:r>
          </a:p>
          <a:p>
            <a:pPr marL="0" indent="0">
              <a:buNone/>
            </a:pPr>
            <a:r>
              <a:rPr lang="en-NZ" sz="2000" dirty="0" smtClean="0"/>
              <a:t>                           educating students in the 3</a:t>
            </a:r>
            <a:r>
              <a:rPr lang="en-NZ" sz="2000" baseline="30000" dirty="0" smtClean="0"/>
              <a:t>rd</a:t>
            </a:r>
            <a:r>
              <a:rPr lang="en-NZ" sz="2000" dirty="0" smtClean="0"/>
              <a:t> Millennium </a:t>
            </a:r>
            <a:endParaRPr lang="en-NZ" sz="2000" dirty="0"/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6633"/>
            <a:ext cx="1863019" cy="165618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2574059" y="6165304"/>
            <a:ext cx="4059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NZ" b="1" i="1" dirty="0"/>
              <a:t>Empowered today for tomorrow’s World</a:t>
            </a:r>
          </a:p>
        </p:txBody>
      </p:sp>
    </p:spTree>
    <p:extLst>
      <p:ext uri="{BB962C8B-B14F-4D97-AF65-F5344CB8AC3E}">
        <p14:creationId xmlns:p14="http://schemas.microsoft.com/office/powerpoint/2010/main" val="100760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/>
          <a:lstStyle/>
          <a:p>
            <a:pPr marL="0" indent="0">
              <a:buNone/>
            </a:pPr>
            <a:r>
              <a:rPr lang="en-NZ" b="1" dirty="0" smtClean="0"/>
              <a:t>SPECIAL CATHOLIC CHARACTER</a:t>
            </a:r>
          </a:p>
          <a:p>
            <a:pPr>
              <a:buFont typeface="Arial" charset="0"/>
              <a:buChar char="•"/>
            </a:pPr>
            <a:r>
              <a:rPr lang="en-NZ" sz="2400" b="1" dirty="0" smtClean="0"/>
              <a:t>Holistic </a:t>
            </a:r>
            <a:r>
              <a:rPr lang="en-NZ" sz="2400" dirty="0" smtClean="0"/>
              <a:t>– about the way the school community interacts with each other and the World – especially how the school community interacts with the weak and marginalised.  </a:t>
            </a:r>
          </a:p>
          <a:p>
            <a:pPr>
              <a:buFont typeface="Arial" charset="0"/>
              <a:buChar char="•"/>
            </a:pPr>
            <a:r>
              <a:rPr lang="en-NZ" sz="2400" dirty="0" smtClean="0"/>
              <a:t>More than ‘values’ however such values are rooted in the Gospel message.</a:t>
            </a:r>
          </a:p>
          <a:p>
            <a:pPr>
              <a:buFont typeface="Arial" charset="0"/>
              <a:buChar char="•"/>
            </a:pPr>
            <a:r>
              <a:rPr lang="en-NZ" sz="2400" dirty="0" smtClean="0"/>
              <a:t>The people who facilitate ‘the encounter with Christ’ - model Gospel values through their lives.</a:t>
            </a:r>
          </a:p>
          <a:p>
            <a:pPr>
              <a:buFont typeface="Arial" charset="0"/>
              <a:buChar char="•"/>
            </a:pPr>
            <a:r>
              <a:rPr lang="en-NZ" sz="2400" dirty="0" smtClean="0"/>
              <a:t>Models also from founding order (Sisters St Joseph / charism of St Mary of the Cross </a:t>
            </a:r>
            <a:r>
              <a:rPr lang="en-NZ" sz="2400" dirty="0" err="1" smtClean="0"/>
              <a:t>MacKillop</a:t>
            </a:r>
            <a:r>
              <a:rPr lang="en-NZ" sz="2400" dirty="0" smtClean="0"/>
              <a:t>).</a:t>
            </a:r>
          </a:p>
          <a:p>
            <a:pPr marL="0" indent="0">
              <a:buNone/>
            </a:pPr>
            <a:endParaRPr lang="en-NZ" sz="2400" dirty="0" smtClean="0"/>
          </a:p>
          <a:p>
            <a:pPr marL="0" lvl="0" indent="0" algn="ctr">
              <a:buNone/>
            </a:pPr>
            <a:r>
              <a:rPr lang="en-NZ" sz="2000" b="1" i="1" dirty="0">
                <a:solidFill>
                  <a:prstClr val="black"/>
                </a:solidFill>
              </a:rPr>
              <a:t>Empowered today for tomorrow’s World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6633"/>
            <a:ext cx="1863019" cy="16561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478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7984" y="1988840"/>
            <a:ext cx="4269160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NZ" sz="2800" b="1" i="1" dirty="0" smtClean="0"/>
              <a:t>Key resource…..</a:t>
            </a:r>
          </a:p>
          <a:p>
            <a:pPr marL="0" indent="0">
              <a:buNone/>
            </a:pPr>
            <a:r>
              <a:rPr lang="en-NZ" sz="1800" dirty="0" smtClean="0"/>
              <a:t>‘The Catholic Education of School-Age Children.’</a:t>
            </a:r>
          </a:p>
          <a:p>
            <a:pPr marL="0" indent="0">
              <a:buNone/>
            </a:pPr>
            <a:r>
              <a:rPr lang="en-NZ" sz="1800" dirty="0" smtClean="0"/>
              <a:t>(NZ Catholic Bishops Conference, 2014)    Link </a:t>
            </a:r>
            <a:r>
              <a:rPr lang="en-NZ" sz="1800" dirty="0"/>
              <a:t>: </a:t>
            </a:r>
            <a:r>
              <a:rPr lang="en-NZ" sz="1800" dirty="0" smtClean="0">
                <a:hlinkClick r:id="rId2"/>
              </a:rPr>
              <a:t>http</a:t>
            </a:r>
            <a:r>
              <a:rPr lang="en-NZ" sz="1800" dirty="0">
                <a:hlinkClick r:id="rId2"/>
              </a:rPr>
              <a:t>://www.catholic.org.nz/_uploads/_cknw/files/Catholic%20education%20of%20school-age%20children%20-%</a:t>
            </a:r>
            <a:r>
              <a:rPr lang="en-NZ" sz="1800" dirty="0" smtClean="0">
                <a:hlinkClick r:id="rId2"/>
              </a:rPr>
              <a:t>20electronic%20version%20ISBN%20978-0-473-27170-1.pdf</a:t>
            </a:r>
            <a:endParaRPr lang="en-NZ" sz="1800" dirty="0" smtClean="0"/>
          </a:p>
          <a:p>
            <a:pPr marL="0" indent="0">
              <a:buNone/>
            </a:pPr>
            <a:endParaRPr lang="en-NZ" sz="1800" dirty="0"/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6633"/>
            <a:ext cx="1863019" cy="165618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55" y="692696"/>
            <a:ext cx="3885998" cy="545403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627784" y="6165542"/>
            <a:ext cx="4059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NZ" b="1" i="1" dirty="0"/>
              <a:t>Empowered today for tomorrow’s World</a:t>
            </a:r>
          </a:p>
        </p:txBody>
      </p:sp>
    </p:spTree>
    <p:extLst>
      <p:ext uri="{BB962C8B-B14F-4D97-AF65-F5344CB8AC3E}">
        <p14:creationId xmlns:p14="http://schemas.microsoft.com/office/powerpoint/2010/main" val="397641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497</Words>
  <Application>Microsoft Office PowerPoint</Application>
  <PresentationFormat>On-screen Show (4:3)</PresentationFormat>
  <Paragraphs>57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St Patrick's School Te Awamutu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Raewyn Jackman</dc:creator>
  <cp:lastModifiedBy>Raewyn Jackman</cp:lastModifiedBy>
  <cp:revision>60</cp:revision>
  <cp:lastPrinted>2015-08-26T00:33:07Z</cp:lastPrinted>
  <dcterms:created xsi:type="dcterms:W3CDTF">2013-10-23T09:07:13Z</dcterms:created>
  <dcterms:modified xsi:type="dcterms:W3CDTF">2015-10-11T04:05:20Z</dcterms:modified>
</cp:coreProperties>
</file>