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62" r:id="rId2"/>
    <p:sldId id="263" r:id="rId3"/>
    <p:sldId id="305" r:id="rId4"/>
    <p:sldId id="307" r:id="rId5"/>
    <p:sldId id="308" r:id="rId6"/>
    <p:sldId id="278" r:id="rId7"/>
    <p:sldId id="296" r:id="rId8"/>
    <p:sldId id="297" r:id="rId9"/>
    <p:sldId id="298" r:id="rId10"/>
    <p:sldId id="300" r:id="rId11"/>
    <p:sldId id="301" r:id="rId12"/>
    <p:sldId id="302" r:id="rId13"/>
    <p:sldId id="303" r:id="rId14"/>
    <p:sldId id="304" r:id="rId15"/>
    <p:sldId id="284" r:id="rId16"/>
  </p:sldIdLst>
  <p:sldSz cx="9144000" cy="6858000" type="screen4x3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  <a:srgbClr val="6699FF"/>
    <a:srgbClr val="66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1119" autoAdjust="0"/>
  </p:normalViewPr>
  <p:slideViewPr>
    <p:cSldViewPr>
      <p:cViewPr varScale="1">
        <p:scale>
          <a:sx n="49" d="100"/>
          <a:sy n="49" d="100"/>
        </p:scale>
        <p:origin x="-1291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C18DD5-9DED-45CB-AAB8-D3453591BC00}" type="datetimeFigureOut">
              <a:rPr lang="en-NZ" smtClean="0"/>
              <a:t>11/10/2015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A370A1-41E0-455C-AD89-91A1B0CFF4AC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7676769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EB1C15-6C8C-4F72-A12C-82BC78330A48}" type="datetimeFigureOut">
              <a:rPr lang="en-NZ" smtClean="0"/>
              <a:t>11/10/2015</a:t>
            </a:fld>
            <a:endParaRPr lang="en-N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N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AD4717-200D-4D5D-BC2C-6F1485FD619C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0299055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F7A65-B936-43CF-B564-C89F5F4FE8E2}" type="datetimeFigureOut">
              <a:rPr lang="en-NZ" smtClean="0"/>
              <a:t>11/10/2015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66153-46CC-4D60-88E9-D16B50A4E934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1614296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F7A65-B936-43CF-B564-C89F5F4FE8E2}" type="datetimeFigureOut">
              <a:rPr lang="en-NZ" smtClean="0"/>
              <a:t>11/10/2015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66153-46CC-4D60-88E9-D16B50A4E934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42736753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F7A65-B936-43CF-B564-C89F5F4FE8E2}" type="datetimeFigureOut">
              <a:rPr lang="en-NZ" smtClean="0"/>
              <a:t>11/10/2015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66153-46CC-4D60-88E9-D16B50A4E934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5233818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F7A65-B936-43CF-B564-C89F5F4FE8E2}" type="datetimeFigureOut">
              <a:rPr lang="en-NZ" smtClean="0"/>
              <a:t>11/10/2015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66153-46CC-4D60-88E9-D16B50A4E934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6412140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F7A65-B936-43CF-B564-C89F5F4FE8E2}" type="datetimeFigureOut">
              <a:rPr lang="en-NZ" smtClean="0"/>
              <a:t>11/10/2015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66153-46CC-4D60-88E9-D16B50A4E934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9801038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F7A65-B936-43CF-B564-C89F5F4FE8E2}" type="datetimeFigureOut">
              <a:rPr lang="en-NZ" smtClean="0"/>
              <a:t>11/10/2015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66153-46CC-4D60-88E9-D16B50A4E934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7971337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F7A65-B936-43CF-B564-C89F5F4FE8E2}" type="datetimeFigureOut">
              <a:rPr lang="en-NZ" smtClean="0"/>
              <a:t>11/10/2015</a:t>
            </a:fld>
            <a:endParaRPr lang="en-N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66153-46CC-4D60-88E9-D16B50A4E934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4358365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F7A65-B936-43CF-B564-C89F5F4FE8E2}" type="datetimeFigureOut">
              <a:rPr lang="en-NZ" smtClean="0"/>
              <a:t>11/10/2015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66153-46CC-4D60-88E9-D16B50A4E934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1377239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F7A65-B936-43CF-B564-C89F5F4FE8E2}" type="datetimeFigureOut">
              <a:rPr lang="en-NZ" smtClean="0"/>
              <a:t>11/10/2015</a:t>
            </a:fld>
            <a:endParaRPr lang="en-N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66153-46CC-4D60-88E9-D16B50A4E934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2022390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F7A65-B936-43CF-B564-C89F5F4FE8E2}" type="datetimeFigureOut">
              <a:rPr lang="en-NZ" smtClean="0"/>
              <a:t>11/10/2015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66153-46CC-4D60-88E9-D16B50A4E934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7453861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F7A65-B936-43CF-B564-C89F5F4FE8E2}" type="datetimeFigureOut">
              <a:rPr lang="en-NZ" smtClean="0"/>
              <a:t>11/10/2015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66153-46CC-4D60-88E9-D16B50A4E934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1650073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FF7A65-B936-43CF-B564-C89F5F4FE8E2}" type="datetimeFigureOut">
              <a:rPr lang="en-NZ" smtClean="0"/>
              <a:t>11/10/2015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F66153-46CC-4D60-88E9-D16B50A4E934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498104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04664"/>
            <a:ext cx="7772400" cy="5976663"/>
          </a:xfrm>
        </p:spPr>
        <p:txBody>
          <a:bodyPr/>
          <a:lstStyle/>
          <a:p>
            <a:r>
              <a:rPr lang="en-NZ" b="1" dirty="0" smtClean="0">
                <a:latin typeface="Comic Sans MS" pitchFamily="66" charset="0"/>
              </a:rPr>
              <a:t>St Patrick’s </a:t>
            </a:r>
            <a:br>
              <a:rPr lang="en-NZ" b="1" dirty="0" smtClean="0">
                <a:latin typeface="Comic Sans MS" pitchFamily="66" charset="0"/>
              </a:rPr>
            </a:br>
            <a:r>
              <a:rPr lang="en-NZ" b="1" dirty="0" smtClean="0">
                <a:latin typeface="Comic Sans MS" pitchFamily="66" charset="0"/>
              </a:rPr>
              <a:t>Religious Education Curriculum</a:t>
            </a:r>
            <a:endParaRPr lang="en-NZ" b="1" dirty="0">
              <a:latin typeface="Comic Sans MS" pitchFamily="66" charset="0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116633"/>
            <a:ext cx="2295067" cy="2016224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3"/>
          <p:cNvPicPr/>
          <p:nvPr/>
        </p:nvPicPr>
        <p:blipFill rotWithShape="1">
          <a:blip r:embed="rId3"/>
          <a:srcRect l="15807" t="13319" r="16805" b="51479"/>
          <a:stretch/>
        </p:blipFill>
        <p:spPr bwMode="auto">
          <a:xfrm>
            <a:off x="1182160" y="4581128"/>
            <a:ext cx="7058521" cy="210730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093807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22714"/>
          </a:xfrm>
        </p:spPr>
        <p:txBody>
          <a:bodyPr/>
          <a:lstStyle/>
          <a:p>
            <a:endParaRPr lang="en-NZ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87255" y="170673"/>
            <a:ext cx="8777234" cy="2431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en-NZ" sz="36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Jesus Strand Year 4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NZ" sz="3600" dirty="0" smtClean="0">
                <a:latin typeface="Comic Sans MS" pitchFamily="66" charset="0"/>
                <a:ea typeface="Calibri" pitchFamily="34" charset="0"/>
                <a:cs typeface="Times New Roman" pitchFamily="18" charset="0"/>
              </a:rPr>
              <a:t>Why </a:t>
            </a:r>
            <a:r>
              <a:rPr lang="en-NZ" sz="3600" dirty="0">
                <a:latin typeface="Comic Sans MS" pitchFamily="66" charset="0"/>
                <a:ea typeface="Calibri" pitchFamily="34" charset="0"/>
                <a:cs typeface="Times New Roman" pitchFamily="18" charset="0"/>
              </a:rPr>
              <a:t>Jesus was sent into the world, the Kingdom of God on earth and how I can share in His work (mission) today.</a:t>
            </a:r>
            <a:endParaRPr lang="en-NZ" sz="3600" dirty="0"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NZ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4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85" t="8199" r="18794" b="8537"/>
          <a:stretch>
            <a:fillRect/>
          </a:stretch>
        </p:blipFill>
        <p:spPr bwMode="auto">
          <a:xfrm>
            <a:off x="1766887" y="2538412"/>
            <a:ext cx="5610225" cy="4162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579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22714"/>
          </a:xfrm>
        </p:spPr>
        <p:txBody>
          <a:bodyPr/>
          <a:lstStyle/>
          <a:p>
            <a:endParaRPr lang="en-NZ" dirty="0"/>
          </a:p>
        </p:txBody>
      </p:sp>
      <p:pic>
        <p:nvPicPr>
          <p:cNvPr id="3073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40" t="9462" r="18794" b="6013"/>
          <a:stretch>
            <a:fillRect/>
          </a:stretch>
        </p:blipFill>
        <p:spPr bwMode="auto">
          <a:xfrm>
            <a:off x="1403648" y="1982927"/>
            <a:ext cx="6258619" cy="4728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92365" y="228600"/>
            <a:ext cx="877975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NZ" sz="3600" b="1" u="sng" dirty="0">
                <a:latin typeface="Comic Sans MS" pitchFamily="66" charset="0"/>
                <a:ea typeface="Calibri" pitchFamily="34" charset="0"/>
                <a:cs typeface="Times New Roman" pitchFamily="18" charset="0"/>
              </a:rPr>
              <a:t>Jesus Strand Year 5</a:t>
            </a:r>
            <a:endParaRPr lang="en-NZ" sz="3600" u="sng" dirty="0">
              <a:latin typeface="Comic Sans MS" pitchFamily="66" charset="0"/>
              <a:cs typeface="Arial" pitchFamily="34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NZ" sz="3600" dirty="0" smtClean="0">
                <a:solidFill>
                  <a:prstClr val="black"/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>What </a:t>
            </a:r>
            <a:r>
              <a:rPr lang="en-NZ" sz="3600" dirty="0">
                <a:solidFill>
                  <a:prstClr val="black"/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>it means to say that Jesus is fully human and fully </a:t>
            </a:r>
            <a:r>
              <a:rPr lang="en-NZ" sz="3600" dirty="0" smtClean="0">
                <a:solidFill>
                  <a:prstClr val="black"/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>divine.</a:t>
            </a:r>
            <a:endParaRPr lang="en-NZ" sz="3600" dirty="0">
              <a:solidFill>
                <a:prstClr val="black"/>
              </a:solidFill>
              <a:latin typeface="Comic Sans MS" pitchFamily="66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579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22714"/>
          </a:xfrm>
        </p:spPr>
        <p:txBody>
          <a:bodyPr/>
          <a:lstStyle/>
          <a:p>
            <a:endParaRPr lang="en-NZ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07110" y="51276"/>
            <a:ext cx="8892479" cy="2862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Jesus Strand Year 6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NZ" sz="3600" dirty="0">
                <a:latin typeface="Comic Sans MS" pitchFamily="66" charset="0"/>
                <a:ea typeface="Calibri" pitchFamily="34" charset="0"/>
                <a:cs typeface="Times New Roman" pitchFamily="18" charset="0"/>
              </a:rPr>
              <a:t>How to follow Jesus’ invitation to repent and live a life of </a:t>
            </a:r>
            <a:r>
              <a:rPr lang="en-NZ" sz="3600" dirty="0" err="1">
                <a:latin typeface="Comic Sans MS" pitchFamily="66" charset="0"/>
                <a:ea typeface="Calibri" pitchFamily="34" charset="0"/>
                <a:cs typeface="Times New Roman" pitchFamily="18" charset="0"/>
              </a:rPr>
              <a:t>whakapono</a:t>
            </a:r>
            <a:r>
              <a:rPr lang="en-NZ" sz="3600" dirty="0">
                <a:latin typeface="Comic Sans MS" pitchFamily="66" charset="0"/>
                <a:ea typeface="Calibri" pitchFamily="34" charset="0"/>
                <a:cs typeface="Times New Roman" pitchFamily="18" charset="0"/>
              </a:rPr>
              <a:t>, </a:t>
            </a:r>
            <a:r>
              <a:rPr lang="en-NZ" sz="3600" dirty="0" err="1">
                <a:latin typeface="Comic Sans MS" pitchFamily="66" charset="0"/>
                <a:ea typeface="Calibri" pitchFamily="34" charset="0"/>
                <a:cs typeface="Times New Roman" pitchFamily="18" charset="0"/>
              </a:rPr>
              <a:t>tumanako</a:t>
            </a:r>
            <a:r>
              <a:rPr lang="en-NZ" sz="3600" dirty="0">
                <a:latin typeface="Comic Sans MS" pitchFamily="66" charset="0"/>
                <a:ea typeface="Calibri" pitchFamily="34" charset="0"/>
                <a:cs typeface="Times New Roman" pitchFamily="18" charset="0"/>
              </a:rPr>
              <a:t>, me </a:t>
            </a:r>
            <a:r>
              <a:rPr lang="en-NZ" sz="3600" dirty="0" err="1">
                <a:latin typeface="Comic Sans MS" pitchFamily="66" charset="0"/>
                <a:ea typeface="Calibri" pitchFamily="34" charset="0"/>
                <a:cs typeface="Times New Roman" pitchFamily="18" charset="0"/>
              </a:rPr>
              <a:t>te</a:t>
            </a:r>
            <a:r>
              <a:rPr lang="en-NZ" sz="3600" dirty="0">
                <a:latin typeface="Comic Sans MS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NZ" sz="3600" dirty="0" err="1">
                <a:latin typeface="Comic Sans MS" pitchFamily="66" charset="0"/>
                <a:ea typeface="Calibri" pitchFamily="34" charset="0"/>
                <a:cs typeface="Times New Roman" pitchFamily="18" charset="0"/>
              </a:rPr>
              <a:t>aroha</a:t>
            </a:r>
            <a:r>
              <a:rPr lang="en-NZ" sz="3600" dirty="0">
                <a:latin typeface="Comic Sans MS" pitchFamily="66" charset="0"/>
                <a:ea typeface="Calibri" pitchFamily="34" charset="0"/>
                <a:cs typeface="Times New Roman" pitchFamily="18" charset="0"/>
              </a:rPr>
              <a:t> through worship and action.</a:t>
            </a:r>
            <a:endParaRPr lang="en-NZ" sz="3600" dirty="0"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NZ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  <p:pic>
        <p:nvPicPr>
          <p:cNvPr id="409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04" t="8830" r="15604" b="6013"/>
          <a:stretch>
            <a:fillRect/>
          </a:stretch>
        </p:blipFill>
        <p:spPr bwMode="auto">
          <a:xfrm>
            <a:off x="1619672" y="2481262"/>
            <a:ext cx="6292205" cy="4376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579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22714"/>
          </a:xfrm>
        </p:spPr>
        <p:txBody>
          <a:bodyPr/>
          <a:lstStyle/>
          <a:p>
            <a:endParaRPr lang="en-NZ" dirty="0"/>
          </a:p>
        </p:txBody>
      </p:sp>
      <p:pic>
        <p:nvPicPr>
          <p:cNvPr id="5121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31" t="6938" r="17731" b="7907"/>
          <a:stretch>
            <a:fillRect/>
          </a:stretch>
        </p:blipFill>
        <p:spPr bwMode="auto">
          <a:xfrm>
            <a:off x="544771" y="2637482"/>
            <a:ext cx="5035341" cy="3731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12" t="8199" r="49582" b="5383"/>
          <a:stretch>
            <a:fillRect/>
          </a:stretch>
        </p:blipFill>
        <p:spPr bwMode="auto">
          <a:xfrm>
            <a:off x="5580112" y="2276871"/>
            <a:ext cx="3024336" cy="4307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NZ"/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92415" y="224470"/>
            <a:ext cx="8800115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NZ" sz="3600" b="1" u="sng" dirty="0">
                <a:latin typeface="Comic Sans MS" pitchFamily="66" charset="0"/>
                <a:ea typeface="Calibri" pitchFamily="34" charset="0"/>
                <a:cs typeface="Times New Roman" pitchFamily="18" charset="0"/>
              </a:rPr>
              <a:t>Jesus Strand Year 7</a:t>
            </a:r>
            <a:endParaRPr lang="en-NZ" sz="3600" u="sng" dirty="0"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What it means to be saved and how Jesus saved humanity through His life, death and resurrection. </a:t>
            </a:r>
            <a:endParaRPr kumimoji="0" lang="en-NZ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579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22714"/>
          </a:xfrm>
        </p:spPr>
        <p:txBody>
          <a:bodyPr/>
          <a:lstStyle/>
          <a:p>
            <a:endParaRPr lang="en-NZ" dirty="0"/>
          </a:p>
        </p:txBody>
      </p:sp>
      <p:pic>
        <p:nvPicPr>
          <p:cNvPr id="6145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71" t="7397" r="16806" b="5882"/>
          <a:stretch>
            <a:fillRect/>
          </a:stretch>
        </p:blipFill>
        <p:spPr bwMode="auto">
          <a:xfrm>
            <a:off x="1947106" y="3050962"/>
            <a:ext cx="5141267" cy="3787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7504" y="188640"/>
            <a:ext cx="8820472" cy="2862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NZ" sz="3600" b="1" u="sng" dirty="0">
                <a:latin typeface="Comic Sans MS" pitchFamily="66" charset="0"/>
                <a:ea typeface="Calibri" pitchFamily="34" charset="0"/>
                <a:cs typeface="Times New Roman" pitchFamily="18" charset="0"/>
              </a:rPr>
              <a:t>Jesus Strand Year 8</a:t>
            </a:r>
            <a:endParaRPr lang="en-NZ" sz="3600" u="sng" dirty="0"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NZ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The Beatitudes. By following Jesus, advocate for the poor, Christians are called to bring about justice and peace in the world.</a:t>
            </a:r>
            <a:endParaRPr kumimoji="0" lang="en-NZ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579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04664"/>
            <a:ext cx="7772400" cy="5976663"/>
          </a:xfrm>
        </p:spPr>
        <p:txBody>
          <a:bodyPr>
            <a:normAutofit/>
          </a:bodyPr>
          <a:lstStyle/>
          <a:p>
            <a:r>
              <a:rPr lang="en-NZ" sz="3600" b="1" dirty="0" smtClean="0">
                <a:latin typeface="Comic Sans MS" pitchFamily="66" charset="0"/>
              </a:rPr>
              <a:t/>
            </a:r>
            <a:br>
              <a:rPr lang="en-NZ" sz="3600" b="1" dirty="0" smtClean="0">
                <a:latin typeface="Comic Sans MS" pitchFamily="66" charset="0"/>
              </a:rPr>
            </a:br>
            <a:r>
              <a:rPr lang="en-NZ" sz="3600" b="1" dirty="0">
                <a:latin typeface="Comic Sans MS" pitchFamily="66" charset="0"/>
              </a:rPr>
              <a:t/>
            </a:r>
            <a:br>
              <a:rPr lang="en-NZ" sz="3600" b="1" dirty="0">
                <a:latin typeface="Comic Sans MS" pitchFamily="66" charset="0"/>
              </a:rPr>
            </a:br>
            <a:r>
              <a:rPr lang="en-NZ" sz="3600" b="1" dirty="0" smtClean="0">
                <a:latin typeface="Comic Sans MS" pitchFamily="66" charset="0"/>
              </a:rPr>
              <a:t/>
            </a:r>
            <a:br>
              <a:rPr lang="en-NZ" sz="3600" b="1" dirty="0" smtClean="0">
                <a:latin typeface="Comic Sans MS" pitchFamily="66" charset="0"/>
              </a:rPr>
            </a:br>
            <a:r>
              <a:rPr lang="en-NZ" sz="3600" b="1" dirty="0">
                <a:latin typeface="Comic Sans MS" pitchFamily="66" charset="0"/>
              </a:rPr>
              <a:t/>
            </a:r>
            <a:br>
              <a:rPr lang="en-NZ" sz="3600" b="1" dirty="0">
                <a:latin typeface="Comic Sans MS" pitchFamily="66" charset="0"/>
              </a:rPr>
            </a:br>
            <a:r>
              <a:rPr lang="en-NZ" sz="3600" b="1" dirty="0" smtClean="0">
                <a:latin typeface="Comic Sans MS" pitchFamily="66" charset="0"/>
              </a:rPr>
              <a:t/>
            </a:r>
            <a:br>
              <a:rPr lang="en-NZ" sz="3600" b="1" dirty="0" smtClean="0">
                <a:latin typeface="Comic Sans MS" pitchFamily="66" charset="0"/>
              </a:rPr>
            </a:br>
            <a:r>
              <a:rPr lang="en-NZ" sz="3600" b="1" dirty="0" smtClean="0">
                <a:latin typeface="Comic Sans MS" pitchFamily="66" charset="0"/>
              </a:rPr>
              <a:t/>
            </a:r>
            <a:br>
              <a:rPr lang="en-NZ" sz="3600" b="1" dirty="0" smtClean="0">
                <a:latin typeface="Comic Sans MS" pitchFamily="66" charset="0"/>
              </a:rPr>
            </a:br>
            <a:r>
              <a:rPr lang="en-NZ" sz="3600" b="1" dirty="0">
                <a:latin typeface="Comic Sans MS" pitchFamily="66" charset="0"/>
              </a:rPr>
              <a:t/>
            </a:r>
            <a:br>
              <a:rPr lang="en-NZ" sz="3600" b="1" dirty="0">
                <a:latin typeface="Comic Sans MS" pitchFamily="66" charset="0"/>
              </a:rPr>
            </a:br>
            <a:r>
              <a:rPr lang="en-NZ" sz="3600" b="1" dirty="0" smtClean="0">
                <a:latin typeface="Comic Sans MS" pitchFamily="66" charset="0"/>
              </a:rPr>
              <a:t>      </a:t>
            </a:r>
            <a:r>
              <a:rPr lang="en-NZ" sz="3600" b="1" dirty="0" smtClean="0">
                <a:latin typeface="Comic Sans MS" pitchFamily="66" charset="0"/>
              </a:rPr>
              <a:t>Go to Part 2</a:t>
            </a:r>
            <a:endParaRPr lang="en-NZ" sz="3600" b="1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9171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9511" y="116632"/>
            <a:ext cx="3605533" cy="6624736"/>
          </a:xfrm>
        </p:spPr>
        <p:txBody>
          <a:bodyPr>
            <a:normAutofit/>
          </a:bodyPr>
          <a:lstStyle/>
          <a:p>
            <a:pPr algn="l"/>
            <a:r>
              <a:rPr lang="en-NZ" sz="3600" b="1" dirty="0" smtClean="0">
                <a:latin typeface="Comic Sans MS" pitchFamily="66" charset="0"/>
              </a:rPr>
              <a:t>The RE Curriculum follows the Church’s Liturgical Year.</a:t>
            </a:r>
            <a:br>
              <a:rPr lang="en-NZ" sz="3600" b="1" dirty="0" smtClean="0">
                <a:latin typeface="Comic Sans MS" pitchFamily="66" charset="0"/>
              </a:rPr>
            </a:br>
            <a:r>
              <a:rPr lang="en-NZ" sz="3600" b="1" dirty="0" smtClean="0">
                <a:latin typeface="Comic Sans MS" pitchFamily="66" charset="0"/>
              </a:rPr>
              <a:t/>
            </a:r>
            <a:br>
              <a:rPr lang="en-NZ" sz="3600" b="1" dirty="0" smtClean="0">
                <a:latin typeface="Comic Sans MS" pitchFamily="66" charset="0"/>
              </a:rPr>
            </a:br>
            <a:endParaRPr lang="en-NZ" sz="3600" b="1" dirty="0">
              <a:latin typeface="Comic Sans MS" pitchFamily="66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315" y="332656"/>
            <a:ext cx="6335990" cy="6192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own Arrow 2"/>
          <p:cNvSpPr/>
          <p:nvPr/>
        </p:nvSpPr>
        <p:spPr>
          <a:xfrm rot="19701415">
            <a:off x="5038666" y="18970"/>
            <a:ext cx="597189" cy="796354"/>
          </a:xfrm>
          <a:prstGeom prst="downArrow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>
              <a:solidFill>
                <a:srgbClr val="FF0000"/>
              </a:solidFill>
            </a:endParaRPr>
          </a:p>
        </p:txBody>
      </p:sp>
      <p:sp>
        <p:nvSpPr>
          <p:cNvPr id="5" name="Down Arrow 4"/>
          <p:cNvSpPr/>
          <p:nvPr/>
        </p:nvSpPr>
        <p:spPr>
          <a:xfrm rot="15622759" flipH="1">
            <a:off x="2444066" y="3702383"/>
            <a:ext cx="654498" cy="730163"/>
          </a:xfrm>
          <a:prstGeom prst="down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>
              <a:solidFill>
                <a:srgbClr val="FF0000"/>
              </a:solidFill>
            </a:endParaRPr>
          </a:p>
        </p:txBody>
      </p:sp>
      <p:sp>
        <p:nvSpPr>
          <p:cNvPr id="8" name="Right Arrow 7"/>
          <p:cNvSpPr/>
          <p:nvPr/>
        </p:nvSpPr>
        <p:spPr>
          <a:xfrm rot="1305842">
            <a:off x="6516216" y="289748"/>
            <a:ext cx="936104" cy="2589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10" name="Right Arrow 9"/>
          <p:cNvSpPr/>
          <p:nvPr/>
        </p:nvSpPr>
        <p:spPr>
          <a:xfrm rot="8233659">
            <a:off x="8100448" y="5681550"/>
            <a:ext cx="936104" cy="2589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11" name="Right Arrow 10"/>
          <p:cNvSpPr/>
          <p:nvPr/>
        </p:nvSpPr>
        <p:spPr>
          <a:xfrm rot="13309856">
            <a:off x="2892381" y="5685806"/>
            <a:ext cx="936104" cy="2589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12" name="Right Arrow 11"/>
          <p:cNvSpPr/>
          <p:nvPr/>
        </p:nvSpPr>
        <p:spPr>
          <a:xfrm rot="18777649">
            <a:off x="2892381" y="863729"/>
            <a:ext cx="936104" cy="2589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093807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60486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NZ" sz="3600" b="1" dirty="0" smtClean="0">
                <a:latin typeface="Algerian" pitchFamily="82" charset="0"/>
              </a:rPr>
              <a:t>The RE programme consists of:</a:t>
            </a:r>
          </a:p>
          <a:p>
            <a:pPr>
              <a:buFont typeface="Wingdings" pitchFamily="2" charset="2"/>
              <a:buChar char="v"/>
            </a:pPr>
            <a:r>
              <a:rPr lang="en-NZ" sz="3600" dirty="0">
                <a:latin typeface="Comic Sans MS" pitchFamily="66" charset="0"/>
              </a:rPr>
              <a:t> </a:t>
            </a:r>
            <a:r>
              <a:rPr lang="en-NZ" sz="3600" b="1" dirty="0" smtClean="0">
                <a:latin typeface="Comic Sans MS" pitchFamily="66" charset="0"/>
              </a:rPr>
              <a:t>6 Strands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NZ" sz="3600" dirty="0" smtClean="0">
                <a:latin typeface="Comic Sans MS" pitchFamily="66" charset="0"/>
              </a:rPr>
              <a:t>Jesus		Holy Spirit		God, Church		Sacrament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NZ" sz="3600" dirty="0" smtClean="0">
                <a:latin typeface="Comic Sans MS" pitchFamily="66" charset="0"/>
              </a:rPr>
              <a:t>Communion of Saints</a:t>
            </a:r>
          </a:p>
          <a:p>
            <a:pPr>
              <a:buFont typeface="Wingdings" pitchFamily="2" charset="2"/>
              <a:buChar char="v"/>
            </a:pPr>
            <a:r>
              <a:rPr lang="en-NZ" sz="3600" dirty="0">
                <a:latin typeface="Comic Sans MS" pitchFamily="66" charset="0"/>
              </a:rPr>
              <a:t> </a:t>
            </a:r>
            <a:r>
              <a:rPr lang="en-NZ" sz="3600" b="1" dirty="0" smtClean="0">
                <a:latin typeface="Comic Sans MS" pitchFamily="66" charset="0"/>
              </a:rPr>
              <a:t>3 Modules</a:t>
            </a:r>
          </a:p>
          <a:p>
            <a:pPr marL="0" indent="0">
              <a:buNone/>
            </a:pPr>
            <a:r>
              <a:rPr lang="en-NZ" sz="3600" dirty="0" smtClean="0">
                <a:latin typeface="Comic Sans MS" pitchFamily="66" charset="0"/>
              </a:rPr>
              <a:t>Prayer and Sacrament, </a:t>
            </a:r>
          </a:p>
          <a:p>
            <a:pPr marL="0" indent="0">
              <a:buNone/>
            </a:pPr>
            <a:r>
              <a:rPr lang="en-NZ" sz="3600" dirty="0" smtClean="0">
                <a:latin typeface="Comic Sans MS" pitchFamily="66" charset="0"/>
              </a:rPr>
              <a:t>Liturgical Year, </a:t>
            </a:r>
          </a:p>
          <a:p>
            <a:pPr marL="0" indent="0">
              <a:buNone/>
            </a:pPr>
            <a:r>
              <a:rPr lang="en-NZ" sz="3600" dirty="0" smtClean="0">
                <a:latin typeface="Comic Sans MS" pitchFamily="66" charset="0"/>
              </a:rPr>
              <a:t>Myself and Others</a:t>
            </a:r>
          </a:p>
          <a:p>
            <a:pPr marL="0" indent="0">
              <a:buNone/>
            </a:pPr>
            <a:endParaRPr lang="en-NZ" sz="36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5339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en-NZ" b="1" dirty="0" smtClean="0"/>
              <a:t>How the RE Programme is Taught</a:t>
            </a:r>
            <a:endParaRPr lang="en-NZ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052736"/>
            <a:ext cx="8229600" cy="547260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NZ" sz="3600" dirty="0" smtClean="0">
                <a:latin typeface="Comic Sans MS" pitchFamily="66" charset="0"/>
              </a:rPr>
              <a:t>Using the Digital Resource </a:t>
            </a:r>
          </a:p>
          <a:p>
            <a:pPr marL="0" indent="0">
              <a:buNone/>
            </a:pPr>
            <a:r>
              <a:rPr lang="en-NZ" sz="3600" dirty="0" smtClean="0">
                <a:latin typeface="Comic Sans MS" pitchFamily="66" charset="0"/>
              </a:rPr>
              <a:t>Using other resources </a:t>
            </a:r>
          </a:p>
          <a:p>
            <a:pPr marL="0" indent="0">
              <a:buNone/>
            </a:pPr>
            <a:r>
              <a:rPr lang="en-NZ" sz="3600" dirty="0" smtClean="0">
                <a:latin typeface="Comic Sans MS" pitchFamily="66" charset="0"/>
              </a:rPr>
              <a:t>Scripture</a:t>
            </a:r>
          </a:p>
          <a:p>
            <a:pPr marL="0" indent="0">
              <a:buNone/>
            </a:pPr>
            <a:r>
              <a:rPr lang="en-NZ" sz="3600" dirty="0" smtClean="0">
                <a:latin typeface="Comic Sans MS" pitchFamily="66" charset="0"/>
              </a:rPr>
              <a:t>Hymns</a:t>
            </a:r>
          </a:p>
          <a:p>
            <a:pPr marL="0" indent="0">
              <a:buNone/>
            </a:pPr>
            <a:r>
              <a:rPr lang="en-NZ" sz="3600" dirty="0" smtClean="0">
                <a:latin typeface="Comic Sans MS" pitchFamily="66" charset="0"/>
              </a:rPr>
              <a:t>Digital Picture Resource</a:t>
            </a:r>
          </a:p>
          <a:p>
            <a:pPr marL="0" indent="0">
              <a:buNone/>
            </a:pPr>
            <a:r>
              <a:rPr lang="en-NZ" sz="3600" dirty="0" smtClean="0">
                <a:latin typeface="Comic Sans MS" pitchFamily="66" charset="0"/>
              </a:rPr>
              <a:t>Individual reflection</a:t>
            </a:r>
          </a:p>
          <a:p>
            <a:pPr marL="0" indent="0">
              <a:buNone/>
            </a:pPr>
            <a:r>
              <a:rPr lang="en-NZ" sz="3600" dirty="0" smtClean="0">
                <a:latin typeface="Comic Sans MS" pitchFamily="66" charset="0"/>
              </a:rPr>
              <a:t>Partner, group and class</a:t>
            </a:r>
          </a:p>
          <a:p>
            <a:pPr marL="0" indent="0">
              <a:buNone/>
            </a:pPr>
            <a:r>
              <a:rPr lang="en-NZ" sz="3600" dirty="0" smtClean="0">
                <a:latin typeface="Comic Sans MS" pitchFamily="66" charset="0"/>
              </a:rPr>
              <a:t>Wall dictionary</a:t>
            </a:r>
          </a:p>
          <a:p>
            <a:pPr marL="0" indent="0">
              <a:buNone/>
            </a:pPr>
            <a:r>
              <a:rPr lang="en-NZ" sz="3600" dirty="0" smtClean="0">
                <a:latin typeface="Comic Sans MS" pitchFamily="66" charset="0"/>
              </a:rPr>
              <a:t>Assessment and Evaluation</a:t>
            </a:r>
          </a:p>
          <a:p>
            <a:pPr marL="0" indent="0">
              <a:buNone/>
            </a:pPr>
            <a:endParaRPr lang="en-NZ" sz="3600" dirty="0" smtClean="0">
              <a:latin typeface="Comic Sans MS" pitchFamily="66" charset="0"/>
            </a:endParaRPr>
          </a:p>
          <a:p>
            <a:pPr marL="0" indent="0">
              <a:buNone/>
            </a:pPr>
            <a:endParaRPr lang="en-NZ" sz="3600" dirty="0" smtClean="0">
              <a:latin typeface="Comic Sans MS" pitchFamily="66" charset="0"/>
            </a:endParaRPr>
          </a:p>
          <a:p>
            <a:pPr marL="0" indent="0">
              <a:buNone/>
            </a:pPr>
            <a:endParaRPr lang="en-NZ" sz="3600" dirty="0" smtClean="0">
              <a:latin typeface="Comic Sans MS" pitchFamily="66" charset="0"/>
            </a:endParaRPr>
          </a:p>
          <a:p>
            <a:pPr marL="0" indent="0">
              <a:buNone/>
            </a:pPr>
            <a:endParaRPr lang="en-NZ" sz="36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7998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en-NZ" dirty="0" smtClean="0"/>
              <a:t>Digital Picture Resource</a:t>
            </a:r>
            <a:endParaRPr lang="en-NZ" dirty="0"/>
          </a:p>
        </p:txBody>
      </p:sp>
      <p:pic>
        <p:nvPicPr>
          <p:cNvPr id="5122" name="Picture 2" descr="U:\RE Digital Picture Resource\Picture Resource\RE Digital Picture Resource 03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980728"/>
            <a:ext cx="8043220" cy="5688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4514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04664"/>
            <a:ext cx="7772400" cy="5976663"/>
          </a:xfrm>
        </p:spPr>
        <p:txBody>
          <a:bodyPr>
            <a:normAutofit/>
          </a:bodyPr>
          <a:lstStyle/>
          <a:p>
            <a:r>
              <a:rPr lang="en-NZ" sz="3600" b="1" dirty="0" smtClean="0">
                <a:latin typeface="Comic Sans MS" pitchFamily="66" charset="0"/>
              </a:rPr>
              <a:t/>
            </a:r>
            <a:br>
              <a:rPr lang="en-NZ" sz="3600" b="1" dirty="0" smtClean="0">
                <a:latin typeface="Comic Sans MS" pitchFamily="66" charset="0"/>
              </a:rPr>
            </a:br>
            <a:r>
              <a:rPr lang="en-NZ" sz="3600" b="1" dirty="0">
                <a:latin typeface="Comic Sans MS" pitchFamily="66" charset="0"/>
              </a:rPr>
              <a:t/>
            </a:r>
            <a:br>
              <a:rPr lang="en-NZ" sz="3600" b="1" dirty="0">
                <a:latin typeface="Comic Sans MS" pitchFamily="66" charset="0"/>
              </a:rPr>
            </a:br>
            <a:r>
              <a:rPr lang="en-NZ" sz="3600" b="1" dirty="0" smtClean="0">
                <a:latin typeface="Comic Sans MS" pitchFamily="66" charset="0"/>
              </a:rPr>
              <a:t/>
            </a:r>
            <a:br>
              <a:rPr lang="en-NZ" sz="3600" b="1" dirty="0" smtClean="0">
                <a:latin typeface="Comic Sans MS" pitchFamily="66" charset="0"/>
              </a:rPr>
            </a:br>
            <a:r>
              <a:rPr lang="en-NZ" sz="3600" b="1" dirty="0">
                <a:latin typeface="Comic Sans MS" pitchFamily="66" charset="0"/>
              </a:rPr>
              <a:t/>
            </a:r>
            <a:br>
              <a:rPr lang="en-NZ" sz="3600" b="1" dirty="0">
                <a:latin typeface="Comic Sans MS" pitchFamily="66" charset="0"/>
              </a:rPr>
            </a:br>
            <a:r>
              <a:rPr lang="en-NZ" sz="3600" b="1" dirty="0" smtClean="0">
                <a:latin typeface="Comic Sans MS" pitchFamily="66" charset="0"/>
              </a:rPr>
              <a:t/>
            </a:r>
            <a:br>
              <a:rPr lang="en-NZ" sz="3600" b="1" dirty="0" smtClean="0">
                <a:latin typeface="Comic Sans MS" pitchFamily="66" charset="0"/>
              </a:rPr>
            </a:br>
            <a:r>
              <a:rPr lang="en-NZ" sz="3600" b="1" dirty="0" smtClean="0">
                <a:latin typeface="Comic Sans MS" pitchFamily="66" charset="0"/>
              </a:rPr>
              <a:t>Jesus Strand Years 1-8</a:t>
            </a:r>
            <a:br>
              <a:rPr lang="en-NZ" sz="3600" b="1" dirty="0" smtClean="0">
                <a:latin typeface="Comic Sans MS" pitchFamily="66" charset="0"/>
              </a:rPr>
            </a:br>
            <a:r>
              <a:rPr lang="en-NZ" sz="3600" b="1" dirty="0" smtClean="0">
                <a:latin typeface="Comic Sans MS" pitchFamily="66" charset="0"/>
              </a:rPr>
              <a:t/>
            </a:r>
            <a:br>
              <a:rPr lang="en-NZ" sz="3600" b="1" dirty="0" smtClean="0">
                <a:latin typeface="Comic Sans MS" pitchFamily="66" charset="0"/>
              </a:rPr>
            </a:br>
            <a:endParaRPr lang="en-NZ" sz="3600" b="1" dirty="0">
              <a:latin typeface="Comic Sans MS" pitchFamily="66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04" t="9524" r="30503" b="55357"/>
          <a:stretch/>
        </p:blipFill>
        <p:spPr bwMode="auto">
          <a:xfrm>
            <a:off x="1043608" y="20588"/>
            <a:ext cx="7266300" cy="3816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6197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74242"/>
          </a:xfrm>
        </p:spPr>
        <p:txBody>
          <a:bodyPr>
            <a:normAutofit/>
          </a:bodyPr>
          <a:lstStyle/>
          <a:p>
            <a:pPr algn="l"/>
            <a:r>
              <a:rPr lang="en-NZ" sz="3600" b="1" u="sng" dirty="0" smtClean="0">
                <a:latin typeface="Comic Sans MS" pitchFamily="66" charset="0"/>
              </a:rPr>
              <a:t>Jesus Strand Year 1 </a:t>
            </a:r>
            <a:r>
              <a:rPr lang="en-NZ" sz="3600" dirty="0">
                <a:latin typeface="Comic Sans MS" pitchFamily="66" charset="0"/>
              </a:rPr>
              <a:t/>
            </a:r>
            <a:br>
              <a:rPr lang="en-NZ" sz="3600" dirty="0">
                <a:latin typeface="Comic Sans MS" pitchFamily="66" charset="0"/>
              </a:rPr>
            </a:br>
            <a:r>
              <a:rPr lang="en-NZ" sz="3600" dirty="0">
                <a:latin typeface="Comic Sans MS" pitchFamily="66" charset="0"/>
              </a:rPr>
              <a:t>What Jesus’ life was like when He was a boy in </a:t>
            </a:r>
            <a:r>
              <a:rPr lang="en-NZ" sz="3600" dirty="0" smtClean="0">
                <a:latin typeface="Comic Sans MS" pitchFamily="66" charset="0"/>
              </a:rPr>
              <a:t>Palestine.</a:t>
            </a:r>
            <a:endParaRPr lang="en-NZ" sz="3600" dirty="0">
              <a:latin typeface="Comic Sans MS" pitchFamily="66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90" t="12109" r="17706" b="7863"/>
          <a:stretch/>
        </p:blipFill>
        <p:spPr bwMode="auto">
          <a:xfrm>
            <a:off x="1259632" y="2132856"/>
            <a:ext cx="6554589" cy="4509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83233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146250"/>
          </a:xfrm>
        </p:spPr>
        <p:txBody>
          <a:bodyPr>
            <a:noAutofit/>
          </a:bodyPr>
          <a:lstStyle/>
          <a:p>
            <a:pPr algn="l"/>
            <a:r>
              <a:rPr lang="en-NZ" sz="3600" b="1" u="sng" dirty="0" smtClean="0">
                <a:latin typeface="Comic Sans MS" pitchFamily="66" charset="0"/>
              </a:rPr>
              <a:t>Jesus </a:t>
            </a:r>
            <a:r>
              <a:rPr lang="en-NZ" sz="3600" b="1" u="sng" dirty="0">
                <a:latin typeface="Comic Sans MS" pitchFamily="66" charset="0"/>
              </a:rPr>
              <a:t>Strand Year 2</a:t>
            </a:r>
            <a:br>
              <a:rPr lang="en-NZ" sz="3600" b="1" u="sng" dirty="0">
                <a:latin typeface="Comic Sans MS" pitchFamily="66" charset="0"/>
              </a:rPr>
            </a:br>
            <a:r>
              <a:rPr lang="en-NZ" sz="3600" b="1" dirty="0" smtClean="0">
                <a:latin typeface="Comic Sans MS" pitchFamily="66" charset="0"/>
              </a:rPr>
              <a:t>How </a:t>
            </a:r>
            <a:r>
              <a:rPr lang="en-NZ" sz="3600" b="1" dirty="0">
                <a:latin typeface="Comic Sans MS" pitchFamily="66" charset="0"/>
              </a:rPr>
              <a:t>I show love and respect like Jesus at home and at </a:t>
            </a:r>
            <a:r>
              <a:rPr lang="en-NZ" sz="3600" b="1" dirty="0" smtClean="0">
                <a:latin typeface="Comic Sans MS" pitchFamily="66" charset="0"/>
              </a:rPr>
              <a:t>school.</a:t>
            </a:r>
            <a:r>
              <a:rPr lang="en-NZ" sz="3600" b="1" dirty="0">
                <a:latin typeface="Comic Sans MS" pitchFamily="66" charset="0"/>
              </a:rPr>
              <a:t/>
            </a:r>
            <a:br>
              <a:rPr lang="en-NZ" sz="3600" b="1" dirty="0">
                <a:latin typeface="Comic Sans MS" pitchFamily="66" charset="0"/>
              </a:rPr>
            </a:br>
            <a:endParaRPr lang="en-NZ" sz="3600" dirty="0">
              <a:latin typeface="Comic Sans MS" pitchFamily="66" charset="0"/>
            </a:endParaRPr>
          </a:p>
        </p:txBody>
      </p:sp>
      <p:pic>
        <p:nvPicPr>
          <p:cNvPr id="5" name="Picture 4"/>
          <p:cNvPicPr/>
          <p:nvPr/>
        </p:nvPicPr>
        <p:blipFill rotWithShape="1">
          <a:blip r:embed="rId2"/>
          <a:srcRect l="17376" t="6938" r="18440" b="8537"/>
          <a:stretch/>
        </p:blipFill>
        <p:spPr bwMode="auto">
          <a:xfrm>
            <a:off x="1403648" y="2060848"/>
            <a:ext cx="5944096" cy="448055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656485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856984" cy="2650306"/>
          </a:xfrm>
        </p:spPr>
        <p:txBody>
          <a:bodyPr>
            <a:noAutofit/>
          </a:bodyPr>
          <a:lstStyle/>
          <a:p>
            <a:pPr algn="l"/>
            <a:r>
              <a:rPr lang="en-NZ" sz="3600" b="1" u="sng" dirty="0">
                <a:latin typeface="Comic Sans MS" pitchFamily="66" charset="0"/>
              </a:rPr>
              <a:t>Jesus Strand Year 3</a:t>
            </a:r>
            <a:r>
              <a:rPr lang="en-NZ" sz="3600" u="sng" dirty="0">
                <a:latin typeface="Comic Sans MS" pitchFamily="66" charset="0"/>
              </a:rPr>
              <a:t/>
            </a:r>
            <a:br>
              <a:rPr lang="en-NZ" sz="3600" u="sng" dirty="0">
                <a:latin typeface="Comic Sans MS" pitchFamily="66" charset="0"/>
              </a:rPr>
            </a:br>
            <a:r>
              <a:rPr lang="en-NZ" sz="3600" dirty="0" smtClean="0">
                <a:latin typeface="Comic Sans MS" pitchFamily="66" charset="0"/>
              </a:rPr>
              <a:t>The </a:t>
            </a:r>
            <a:r>
              <a:rPr lang="en-NZ" sz="3600" dirty="0">
                <a:latin typeface="Comic Sans MS" pitchFamily="66" charset="0"/>
              </a:rPr>
              <a:t>Last Supper and the celebration of the Eucharist is a</a:t>
            </a:r>
            <a:r>
              <a:rPr lang="en-NZ" sz="3600" dirty="0" smtClean="0">
                <a:latin typeface="Comic Sans MS" pitchFamily="66" charset="0"/>
              </a:rPr>
              <a:t> place where </a:t>
            </a:r>
            <a:r>
              <a:rPr lang="en-NZ" sz="3600" dirty="0">
                <a:latin typeface="Comic Sans MS" pitchFamily="66" charset="0"/>
              </a:rPr>
              <a:t>Christ is present and makes people holy.</a:t>
            </a:r>
            <a:br>
              <a:rPr lang="en-NZ" sz="3600" dirty="0">
                <a:latin typeface="Comic Sans MS" pitchFamily="66" charset="0"/>
              </a:rPr>
            </a:br>
            <a:endParaRPr lang="en-NZ" sz="3600" dirty="0">
              <a:latin typeface="Comic Sans MS" pitchFamily="66" charset="0"/>
            </a:endParaRPr>
          </a:p>
        </p:txBody>
      </p:sp>
      <p:pic>
        <p:nvPicPr>
          <p:cNvPr id="4" name="Picture 3"/>
          <p:cNvPicPr/>
          <p:nvPr/>
        </p:nvPicPr>
        <p:blipFill rotWithShape="1">
          <a:blip r:embed="rId2"/>
          <a:srcRect l="17376" t="6307" r="17021" b="11508"/>
          <a:stretch/>
        </p:blipFill>
        <p:spPr bwMode="auto">
          <a:xfrm>
            <a:off x="1907704" y="2780928"/>
            <a:ext cx="5611495" cy="395238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565967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545</TotalTime>
  <Words>196</Words>
  <Application>Microsoft Office PowerPoint</Application>
  <PresentationFormat>On-screen Show (4:3)</PresentationFormat>
  <Paragraphs>38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St Patrick’s  Religious Education Curriculum</vt:lpstr>
      <vt:lpstr>The RE Curriculum follows the Church’s Liturgical Year.  </vt:lpstr>
      <vt:lpstr>PowerPoint Presentation</vt:lpstr>
      <vt:lpstr>How the RE Programme is Taught</vt:lpstr>
      <vt:lpstr>Digital Picture Resource</vt:lpstr>
      <vt:lpstr>     Jesus Strand Years 1-8  </vt:lpstr>
      <vt:lpstr>Jesus Strand Year 1  What Jesus’ life was like when He was a boy in Palestine.</vt:lpstr>
      <vt:lpstr>Jesus Strand Year 2 How I show love and respect like Jesus at home and at school. </vt:lpstr>
      <vt:lpstr>Jesus Strand Year 3 The Last Supper and the celebration of the Eucharist is a place where Christ is present and makes people holy.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            Go to Part 2</vt:lpstr>
    </vt:vector>
  </TitlesOfParts>
  <Company>St Patrick's School Te Awamutu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Raewyn Jackman</dc:creator>
  <cp:lastModifiedBy>Raewyn Jackman</cp:lastModifiedBy>
  <cp:revision>61</cp:revision>
  <cp:lastPrinted>2015-08-26T00:33:07Z</cp:lastPrinted>
  <dcterms:created xsi:type="dcterms:W3CDTF">2013-10-23T09:07:13Z</dcterms:created>
  <dcterms:modified xsi:type="dcterms:W3CDTF">2015-10-11T04:13:42Z</dcterms:modified>
</cp:coreProperties>
</file>